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779" r:id="rId1"/>
  </p:sldMasterIdLst>
  <p:notesMasterIdLst>
    <p:notesMasterId r:id="rId17"/>
  </p:notesMasterIdLst>
  <p:sldIdLst>
    <p:sldId id="256" r:id="rId2"/>
    <p:sldId id="281" r:id="rId3"/>
    <p:sldId id="282" r:id="rId4"/>
    <p:sldId id="273" r:id="rId5"/>
    <p:sldId id="262" r:id="rId6"/>
    <p:sldId id="272" r:id="rId7"/>
    <p:sldId id="280" r:id="rId8"/>
    <p:sldId id="286" r:id="rId9"/>
    <p:sldId id="274" r:id="rId10"/>
    <p:sldId id="284" r:id="rId11"/>
    <p:sldId id="285" r:id="rId12"/>
    <p:sldId id="287" r:id="rId13"/>
    <p:sldId id="261" r:id="rId14"/>
    <p:sldId id="258" r:id="rId15"/>
    <p:sldId id="283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B2F7"/>
    <a:srgbClr val="79FCFF"/>
    <a:srgbClr val="7BFE2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2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43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614AF-D275-404C-988F-DC0B01B8F4CE}" type="datetimeFigureOut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C870D-7806-4C6B-8462-9EDF3980F3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961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67B0EE9-80CD-4BB9-A424-8318BC370257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918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1F9E3-563C-4A3E-9B34-E7C0BB970754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5988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E5B05-7743-48B1-8B7A-BA1B2EA00562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0563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AB1D3-6AE2-44F2-8BAE-160D481AFD14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765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F689-DB37-4D4F-9B13-A60F4669EE22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403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DD1EF-A1E0-4FF6-837E-5CE5745E42D3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2181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0388-A7FB-4CF7-8446-658EB3BFDDB8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4236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54EFC-225F-43CA-A37A-2BAA250B740B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586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9C889-1FFF-46AE-AE93-225D61DE8605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5778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F7AF9-5FBF-4D92-8954-A16A12934791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521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F31A3-9189-4A3D-B792-5A1DF10EE978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0986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C76C5FD1-8BC0-4B69-B12F-543FE19001A7}" type="datetime1">
              <a:rPr lang="zh-TW" altLang="en-US" smtClean="0"/>
              <a:t>2020/11/3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405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Arial Black" panose="020B0A04020102020204" pitchFamily="34" charset="0"/>
              </a:rPr>
              <a:t>Lab</a:t>
            </a:r>
            <a:r>
              <a:rPr lang="zh-TW" altLang="en-US" dirty="0">
                <a:latin typeface="Arial Black" panose="020B0A04020102020204" pitchFamily="34" charset="0"/>
              </a:rPr>
              <a:t> </a:t>
            </a:r>
            <a:r>
              <a:rPr lang="en-US" altLang="zh-TW" dirty="0">
                <a:latin typeface="Arial Black" panose="020B0A04020102020204" pitchFamily="34" charset="0"/>
              </a:rPr>
              <a:t>6</a:t>
            </a:r>
            <a:endParaRPr lang="zh-TW" altLang="en-US" dirty="0">
              <a:latin typeface="Arial Black" panose="020B0A04020102020204" pitchFamily="34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Interrupt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63026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95F115-AD4E-4001-8F09-22F41719C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檔案位置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583140-7024-4F02-847D-BB56EECCC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>
                <a:latin typeface="Arial" panose="020B0604020202020204" pitchFamily="34" charset="0"/>
                <a:cs typeface="Arial" panose="020B0604020202020204" pitchFamily="34" charset="0"/>
              </a:rPr>
              <a:t>SampleCode</a:t>
            </a:r>
            <a:r>
              <a:rPr lang="zh-TW" altLang="en-US" dirty="0">
                <a:latin typeface="Arial" panose="020B0604020202020204" pitchFamily="34" charset="0"/>
                <a:cs typeface="Arial" panose="020B0604020202020204" pitchFamily="34" charset="0"/>
              </a:rPr>
              <a:t> →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 Nu-LB-NUC140</a:t>
            </a:r>
            <a:r>
              <a:rPr lang="zh-TW" altLang="en-US" dirty="0">
                <a:latin typeface="Arial" panose="020B0604020202020204" pitchFamily="34" charset="0"/>
                <a:cs typeface="Arial" panose="020B0604020202020204" pitchFamily="34" charset="0"/>
              </a:rPr>
              <a:t> → </a:t>
            </a:r>
            <a:r>
              <a:rPr lang="en-US" altLang="zh-TW" dirty="0" err="1">
                <a:latin typeface="Arial" panose="020B0604020202020204" pitchFamily="34" charset="0"/>
                <a:cs typeface="Arial" panose="020B0604020202020204" pitchFamily="34" charset="0"/>
              </a:rPr>
              <a:t>LCD_Bmp</a:t>
            </a:r>
            <a:r>
              <a:rPr lang="zh-TW" altLang="en-US" dirty="0">
                <a:latin typeface="Arial" panose="020B0604020202020204" pitchFamily="34" charset="0"/>
                <a:cs typeface="Arial" panose="020B0604020202020204" pitchFamily="34" charset="0"/>
              </a:rPr>
              <a:t> → 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Bmp2asm.exe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D9D4645-8ED8-48C8-AB03-B874B57DD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9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B15D97D-D8B5-456D-95EF-30B667C62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129" y="3163786"/>
            <a:ext cx="2664216" cy="293221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chemeClr val="tx2">
                <a:lumMod val="40000"/>
                <a:lumOff val="60000"/>
              </a:schemeClr>
            </a:solidFill>
            <a:miter lim="800000"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04B846DD-B4B8-48CB-8628-32DAB3F7CC43}"/>
              </a:ext>
            </a:extLst>
          </p:cNvPr>
          <p:cNvSpPr/>
          <p:nvPr/>
        </p:nvSpPr>
        <p:spPr>
          <a:xfrm flipH="1">
            <a:off x="3129094" y="3647114"/>
            <a:ext cx="1216404" cy="2537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9D6C27B3-C147-4AC2-A6C4-0CDC6EFAE881}"/>
              </a:ext>
            </a:extLst>
          </p:cNvPr>
          <p:cNvSpPr txBox="1"/>
          <p:nvPr/>
        </p:nvSpPr>
        <p:spPr>
          <a:xfrm>
            <a:off x="4345498" y="3589331"/>
            <a:ext cx="1006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9C64FAC6-AE0B-446D-A93F-5E298AE537FE}"/>
              </a:ext>
            </a:extLst>
          </p:cNvPr>
          <p:cNvSpPr/>
          <p:nvPr/>
        </p:nvSpPr>
        <p:spPr>
          <a:xfrm flipH="1">
            <a:off x="2546200" y="4307659"/>
            <a:ext cx="1799298" cy="2537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98D74AF-B270-443F-81F0-6E4CFBC03951}"/>
              </a:ext>
            </a:extLst>
          </p:cNvPr>
          <p:cNvSpPr txBox="1"/>
          <p:nvPr/>
        </p:nvSpPr>
        <p:spPr>
          <a:xfrm>
            <a:off x="4345498" y="4217502"/>
            <a:ext cx="1006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轉換</a:t>
            </a: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97FCAC90-495A-428D-B9F2-E6B3F2900EE4}"/>
              </a:ext>
            </a:extLst>
          </p:cNvPr>
          <p:cNvSpPr/>
          <p:nvPr/>
        </p:nvSpPr>
        <p:spPr>
          <a:xfrm>
            <a:off x="2080470" y="4307659"/>
            <a:ext cx="440563" cy="2537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630F9DF-F350-4B11-B064-479684C784CF}"/>
              </a:ext>
            </a:extLst>
          </p:cNvPr>
          <p:cNvSpPr txBox="1"/>
          <p:nvPr/>
        </p:nvSpPr>
        <p:spPr>
          <a:xfrm>
            <a:off x="4387098" y="5115735"/>
            <a:ext cx="6082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轉換完後，資料夾內會產生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.ASM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檔，複製貼上就完成啦</a:t>
            </a: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28B2ABEF-E4EC-41B1-93A5-39AA77EA91F2}"/>
              </a:ext>
            </a:extLst>
          </p:cNvPr>
          <p:cNvSpPr/>
          <p:nvPr/>
        </p:nvSpPr>
        <p:spPr>
          <a:xfrm>
            <a:off x="2080470" y="3296873"/>
            <a:ext cx="1048624" cy="920629"/>
          </a:xfrm>
          <a:prstGeom prst="round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7116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C9F5E2-BA3F-448F-B0F9-4E4113322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圖片</a:t>
            </a:r>
            <a:r>
              <a:rPr lang="en-US" altLang="zh-TW" dirty="0"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Size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調整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069A3A2-D45D-4B5D-B351-085126B03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10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5513DF4-0704-49D0-8581-B407D3F71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567" y="1965960"/>
            <a:ext cx="7091363" cy="4427161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2F64358-7AC9-46E2-BE14-95C896115C1F}"/>
              </a:ext>
            </a:extLst>
          </p:cNvPr>
          <p:cNvSpPr/>
          <p:nvPr/>
        </p:nvSpPr>
        <p:spPr>
          <a:xfrm>
            <a:off x="2438400" y="2162175"/>
            <a:ext cx="609600" cy="2000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0A3AE23-51DB-4ECC-A9CE-A030CC7ECB35}"/>
              </a:ext>
            </a:extLst>
          </p:cNvPr>
          <p:cNvSpPr/>
          <p:nvPr/>
        </p:nvSpPr>
        <p:spPr>
          <a:xfrm>
            <a:off x="7372350" y="3543300"/>
            <a:ext cx="800100" cy="9429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F7CE091-45CF-490A-BAEC-950AE730F392}"/>
              </a:ext>
            </a:extLst>
          </p:cNvPr>
          <p:cNvSpPr/>
          <p:nvPr/>
        </p:nvSpPr>
        <p:spPr>
          <a:xfrm>
            <a:off x="6143625" y="4486275"/>
            <a:ext cx="1062246" cy="2286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F4CD9015-7BC7-4B7E-A631-68F9C252338B}"/>
              </a:ext>
            </a:extLst>
          </p:cNvPr>
          <p:cNvSpPr txBox="1"/>
          <p:nvPr/>
        </p:nvSpPr>
        <p:spPr>
          <a:xfrm>
            <a:off x="8696325" y="2695376"/>
            <a:ext cx="247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記得最後存檔存 </a:t>
            </a:r>
            <a:r>
              <a:rPr lang="en-US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.</a:t>
            </a:r>
            <a:r>
              <a:rPr lang="en-US" altLang="zh-TW" dirty="0">
                <a:solidFill>
                  <a:srgbClr val="FF0000"/>
                </a:solidFill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bmp</a:t>
            </a:r>
            <a:endParaRPr lang="zh-TW" altLang="en-US" dirty="0">
              <a:solidFill>
                <a:srgbClr val="FF0000"/>
              </a:solidFill>
              <a:latin typeface="Arial" panose="020B0604020202020204" pitchFamily="34" charset="0"/>
              <a:ea typeface="標楷體" panose="03000509000000000000" pitchFamily="65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769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問題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65496" y="2013159"/>
            <a:ext cx="9872871" cy="4038600"/>
          </a:xfrm>
        </p:spPr>
        <p:txBody>
          <a:bodyPr/>
          <a:lstStyle/>
          <a:p>
            <a:r>
              <a:rPr lang="en-US" altLang="zh-TW" b="1" dirty="0">
                <a:latin typeface="Arial" panose="020B0604020202020204" pitchFamily="34" charset="0"/>
                <a:cs typeface="Arial" panose="020B0604020202020204" pitchFamily="34" charset="0"/>
              </a:rPr>
              <a:t>1. GPIO_EnableEINT1(PB, 15, </a:t>
            </a:r>
            <a:r>
              <a:rPr lang="en-US" altLang="zh-TW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GPIO_INT_RISING</a:t>
            </a:r>
            <a:r>
              <a:rPr lang="en-US" altLang="zh-TW" b="1" dirty="0" smtClean="0"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  <a:r>
              <a:rPr lang="zh-TW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的</a:t>
            </a:r>
            <a:r>
              <a:rPr lang="en-US" altLang="zh-TW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GPIO_INT_RISING</a:t>
            </a:r>
            <a:r>
              <a:rPr lang="zh-TW" alt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US" altLang="zh-TW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zh-TW" altLang="en-US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TW" altLang="en-US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zh-TW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是</a:t>
            </a:r>
            <a:r>
              <a:rPr lang="zh-TW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甚麼</a:t>
            </a:r>
            <a:r>
              <a:rPr lang="zh-TW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意思</a:t>
            </a:r>
            <a:r>
              <a:rPr lang="en-US" altLang="zh-TW" b="1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r>
              <a:rPr lang="zh-TW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後面</a:t>
            </a:r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zh-TW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個各代表</a:t>
            </a:r>
            <a:r>
              <a:rPr lang="zh-TW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甚麼</a:t>
            </a:r>
            <a:r>
              <a:rPr lang="en-US" altLang="zh-TW" b="1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zh-TW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TW" b="1" dirty="0" smtClean="0"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  <a:r>
              <a:rPr lang="zh-TW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甚麼是</a:t>
            </a:r>
            <a:r>
              <a:rPr lang="en-US" altLang="zh-TW" b="1" dirty="0" smtClean="0">
                <a:latin typeface="Arial" panose="020B0604020202020204" pitchFamily="34" charset="0"/>
                <a:cs typeface="Arial" panose="020B0604020202020204" pitchFamily="34" charset="0"/>
              </a:rPr>
              <a:t>TMR0_OPERATING_MODE?</a:t>
            </a:r>
            <a:r>
              <a:rPr lang="zh-TW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後面</a:t>
            </a:r>
            <a:r>
              <a:rPr lang="en-US" altLang="zh-TW" b="1" dirty="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zh-TW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個模式</a:t>
            </a:r>
            <a:r>
              <a:rPr lang="zh-TW" altLang="en-US" b="1" dirty="0">
                <a:latin typeface="Arial" panose="020B0604020202020204" pitchFamily="34" charset="0"/>
                <a:cs typeface="Arial" panose="020B0604020202020204" pitchFamily="34" charset="0"/>
              </a:rPr>
              <a:t>各</a:t>
            </a:r>
            <a:r>
              <a:rPr lang="zh-TW" alt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代表甚麼</a:t>
            </a:r>
            <a:r>
              <a:rPr lang="en-US" altLang="zh-TW" b="1" dirty="0" smtClean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endParaRPr lang="en-US" altLang="zh-TW" b="1" dirty="0"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11</a:t>
            </a:fld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4352" y="3533056"/>
            <a:ext cx="6906589" cy="1076475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7880" y="1088934"/>
            <a:ext cx="6468378" cy="743054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8577" y="2589537"/>
            <a:ext cx="3600953" cy="171474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0122" y="3323477"/>
            <a:ext cx="3524742" cy="20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802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實驗</a:t>
            </a: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25FEE2A-EEAD-4071-9D9C-49374C800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1291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57106" y="461321"/>
            <a:ext cx="9875520" cy="1356360"/>
          </a:xfrm>
        </p:spPr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Lab6</a:t>
            </a:r>
            <a:r>
              <a:rPr lang="zh-TW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小綠人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3D2B27E-1264-485F-A035-759D933DB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13</a:t>
            </a:fld>
            <a:endParaRPr lang="zh-TW" altLang="en-US"/>
          </a:p>
        </p:txBody>
      </p:sp>
      <p:pic>
        <p:nvPicPr>
          <p:cNvPr id="9" name="圖片 8" descr="一張含有 電子用品, 電路 的圖片&#10;&#10;自動產生的描述">
            <a:extLst>
              <a:ext uri="{FF2B5EF4-FFF2-40B4-BE49-F238E27FC236}">
                <a16:creationId xmlns:a16="http://schemas.microsoft.com/office/drawing/2014/main" id="{04F28404-A335-4371-AC2E-8F242C0483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6" t="11193" r="15214"/>
          <a:stretch/>
        </p:blipFill>
        <p:spPr>
          <a:xfrm flipH="1" flipV="1">
            <a:off x="5486400" y="1139501"/>
            <a:ext cx="3179455" cy="5084327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698F16A1-25D5-4211-9105-6C351165B6C5}"/>
              </a:ext>
            </a:extLst>
          </p:cNvPr>
          <p:cNvSpPr/>
          <p:nvPr/>
        </p:nvSpPr>
        <p:spPr>
          <a:xfrm>
            <a:off x="6249798" y="1366749"/>
            <a:ext cx="629175" cy="1023457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017DBD3-7401-462F-94E7-31CC8E5BBF6F}"/>
              </a:ext>
            </a:extLst>
          </p:cNvPr>
          <p:cNvSpPr/>
          <p:nvPr/>
        </p:nvSpPr>
        <p:spPr>
          <a:xfrm>
            <a:off x="7954637" y="1366748"/>
            <a:ext cx="629175" cy="1023457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F91004B-3B88-4477-8404-E8E2C8E19011}"/>
              </a:ext>
            </a:extLst>
          </p:cNvPr>
          <p:cNvSpPr txBox="1"/>
          <p:nvPr/>
        </p:nvSpPr>
        <p:spPr>
          <a:xfrm>
            <a:off x="10077833" y="605193"/>
            <a:ext cx="1915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紅燈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時顯示秒數</a:t>
            </a:r>
          </a:p>
        </p:txBody>
      </p:sp>
      <p:sp>
        <p:nvSpPr>
          <p:cNvPr id="17" name="箭號: 向右 16">
            <a:extLst>
              <a:ext uri="{FF2B5EF4-FFF2-40B4-BE49-F238E27FC236}">
                <a16:creationId xmlns:a16="http://schemas.microsoft.com/office/drawing/2014/main" id="{AF2006A9-AF3B-4F32-A620-33BA3BAFF319}"/>
              </a:ext>
            </a:extLst>
          </p:cNvPr>
          <p:cNvSpPr/>
          <p:nvPr/>
        </p:nvSpPr>
        <p:spPr>
          <a:xfrm>
            <a:off x="8630643" y="1625407"/>
            <a:ext cx="1433133" cy="411061"/>
          </a:xfrm>
          <a:prstGeom prst="rightArrow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096662A5-E8C4-4D3A-B394-AAE28224DFF2}"/>
              </a:ext>
            </a:extLst>
          </p:cNvPr>
          <p:cNvSpPr txBox="1"/>
          <p:nvPr/>
        </p:nvSpPr>
        <p:spPr>
          <a:xfrm>
            <a:off x="10129349" y="1667136"/>
            <a:ext cx="2125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綠燈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時顯示秒數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C3461E3-251E-4CA9-B566-91577FD05BC1}"/>
              </a:ext>
            </a:extLst>
          </p:cNvPr>
          <p:cNvSpPr/>
          <p:nvPr/>
        </p:nvSpPr>
        <p:spPr>
          <a:xfrm>
            <a:off x="6337897" y="2802482"/>
            <a:ext cx="2093040" cy="1356360"/>
          </a:xfrm>
          <a:prstGeom prst="rect">
            <a:avLst/>
          </a:prstGeom>
          <a:noFill/>
          <a:ln w="57150">
            <a:solidFill>
              <a:srgbClr val="7BFE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箭號: 向右 19">
            <a:extLst>
              <a:ext uri="{FF2B5EF4-FFF2-40B4-BE49-F238E27FC236}">
                <a16:creationId xmlns:a16="http://schemas.microsoft.com/office/drawing/2014/main" id="{71CAF828-9AE7-4A8B-920B-68F92F0DBDF1}"/>
              </a:ext>
            </a:extLst>
          </p:cNvPr>
          <p:cNvSpPr/>
          <p:nvPr/>
        </p:nvSpPr>
        <p:spPr>
          <a:xfrm>
            <a:off x="8489660" y="3240247"/>
            <a:ext cx="1527726" cy="411061"/>
          </a:xfrm>
          <a:prstGeom prst="rightArrow">
            <a:avLst/>
          </a:prstGeom>
          <a:solidFill>
            <a:srgbClr val="7BFE2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53859E1-BF44-4E85-80C0-92174C7057A9}"/>
              </a:ext>
            </a:extLst>
          </p:cNvPr>
          <p:cNvSpPr txBox="1"/>
          <p:nvPr/>
        </p:nvSpPr>
        <p:spPr>
          <a:xfrm>
            <a:off x="10063776" y="3122611"/>
            <a:ext cx="2125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綠燈</a:t>
            </a:r>
            <a:r>
              <a:rPr lang="en-US" altLang="zh-TW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走動</a:t>
            </a:r>
            <a:endParaRPr lang="en-US" altLang="zh-TW" dirty="0">
              <a:solidFill>
                <a:srgbClr val="00B05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紅燈</a:t>
            </a:r>
            <a:r>
              <a:rPr lang="en-US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停止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8D51B7B-FDC8-491E-B697-36ABB0F4DAAB}"/>
              </a:ext>
            </a:extLst>
          </p:cNvPr>
          <p:cNvSpPr/>
          <p:nvPr/>
        </p:nvSpPr>
        <p:spPr>
          <a:xfrm>
            <a:off x="6295952" y="4192398"/>
            <a:ext cx="448797" cy="337657"/>
          </a:xfrm>
          <a:prstGeom prst="rect">
            <a:avLst/>
          </a:prstGeom>
          <a:noFill/>
          <a:ln w="57150">
            <a:solidFill>
              <a:srgbClr val="79FC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箭號: 向右 24">
            <a:extLst>
              <a:ext uri="{FF2B5EF4-FFF2-40B4-BE49-F238E27FC236}">
                <a16:creationId xmlns:a16="http://schemas.microsoft.com/office/drawing/2014/main" id="{64F6AC9F-FAEE-4CD0-A1A1-CC853C65E1A3}"/>
              </a:ext>
            </a:extLst>
          </p:cNvPr>
          <p:cNvSpPr/>
          <p:nvPr/>
        </p:nvSpPr>
        <p:spPr>
          <a:xfrm>
            <a:off x="6795083" y="4155695"/>
            <a:ext cx="3179455" cy="411061"/>
          </a:xfrm>
          <a:prstGeom prst="rightArrow">
            <a:avLst/>
          </a:prstGeom>
          <a:solidFill>
            <a:srgbClr val="79FCFF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8BD53944-B395-4393-8DFC-774DC671A7E2}"/>
              </a:ext>
            </a:extLst>
          </p:cNvPr>
          <p:cNvSpPr txBox="1"/>
          <p:nvPr/>
        </p:nvSpPr>
        <p:spPr>
          <a:xfrm>
            <a:off x="10081607" y="4038059"/>
            <a:ext cx="1433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顯示當前是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紅燈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或</a:t>
            </a:r>
            <a:r>
              <a:rPr lang="zh-TW" altLang="en-US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綠燈</a:t>
            </a:r>
          </a:p>
        </p:txBody>
      </p:sp>
      <p:sp>
        <p:nvSpPr>
          <p:cNvPr id="28" name="箭號: 上彎 27">
            <a:extLst>
              <a:ext uri="{FF2B5EF4-FFF2-40B4-BE49-F238E27FC236}">
                <a16:creationId xmlns:a16="http://schemas.microsoft.com/office/drawing/2014/main" id="{4B4DE08D-9E55-4723-A9E7-5AD073D73CF9}"/>
              </a:ext>
            </a:extLst>
          </p:cNvPr>
          <p:cNvSpPr/>
          <p:nvPr/>
        </p:nvSpPr>
        <p:spPr>
          <a:xfrm rot="5400000" flipH="1">
            <a:off x="7905158" y="-825429"/>
            <a:ext cx="715797" cy="3601442"/>
          </a:xfrm>
          <a:prstGeom prst="bentUpArrow">
            <a:avLst>
              <a:gd name="adj1" fmla="val 27492"/>
              <a:gd name="adj2" fmla="val 26172"/>
              <a:gd name="adj3" fmla="val 25000"/>
            </a:avLst>
          </a:prstGeom>
          <a:solidFill>
            <a:srgbClr val="FFFF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E9EAEF3B-8EB6-4820-A1AB-57E2D91ACCB0}"/>
              </a:ext>
            </a:extLst>
          </p:cNvPr>
          <p:cNvSpPr txBox="1"/>
          <p:nvPr/>
        </p:nvSpPr>
        <p:spPr>
          <a:xfrm>
            <a:off x="880844" y="1878476"/>
            <a:ext cx="4293290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利用 </a:t>
            </a:r>
            <a:r>
              <a:rPr lang="en-US" altLang="zh-TW" dirty="0"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Timer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完成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綠燈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行走時間設定為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9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秒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紅燈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停止時間為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5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秒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人至少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張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dirty="0"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LED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顯示紅綠燈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緊急按鈕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按下後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顯示紅燈並且秒數為 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5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 秒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人物靜止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蜂鳴器響一聲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61E69F4-33F1-4695-A104-C926869CCCEB}"/>
              </a:ext>
            </a:extLst>
          </p:cNvPr>
          <p:cNvSpPr/>
          <p:nvPr/>
        </p:nvSpPr>
        <p:spPr>
          <a:xfrm>
            <a:off x="5840296" y="4914900"/>
            <a:ext cx="409502" cy="381000"/>
          </a:xfrm>
          <a:prstGeom prst="rect">
            <a:avLst/>
          </a:prstGeom>
          <a:noFill/>
          <a:ln w="57150">
            <a:solidFill>
              <a:srgbClr val="FCB2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箭號: 向右 4">
            <a:extLst>
              <a:ext uri="{FF2B5EF4-FFF2-40B4-BE49-F238E27FC236}">
                <a16:creationId xmlns:a16="http://schemas.microsoft.com/office/drawing/2014/main" id="{FEEECBAF-31DC-4E92-8DBE-5F9CF32C96B4}"/>
              </a:ext>
            </a:extLst>
          </p:cNvPr>
          <p:cNvSpPr/>
          <p:nvPr/>
        </p:nvSpPr>
        <p:spPr>
          <a:xfrm>
            <a:off x="6295153" y="4938112"/>
            <a:ext cx="3679385" cy="411061"/>
          </a:xfrm>
          <a:prstGeom prst="rightArrow">
            <a:avLst/>
          </a:prstGeom>
          <a:solidFill>
            <a:srgbClr val="FCB2F7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8F7EB35-0FBA-479B-873F-2B2288EC0662}"/>
              </a:ext>
            </a:extLst>
          </p:cNvPr>
          <p:cNvSpPr txBox="1"/>
          <p:nvPr/>
        </p:nvSpPr>
        <p:spPr>
          <a:xfrm>
            <a:off x="10129349" y="4979841"/>
            <a:ext cx="1433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緊急按鈕</a:t>
            </a:r>
            <a:endParaRPr lang="zh-TW" altLang="en-US" dirty="0">
              <a:solidFill>
                <a:srgbClr val="00B05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37558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5D7E87-82B7-4E0B-8C6E-74275EDA2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Lab6</a:t>
            </a:r>
            <a:r>
              <a:rPr lang="zh-TW" altLang="en-US" smtClean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影片</a:t>
            </a:r>
          </a:p>
        </p:txBody>
      </p:sp>
      <p:pic>
        <p:nvPicPr>
          <p:cNvPr id="5" name="625992111.394771">
            <a:hlinkClick r:id="" action="ppaction://media"/>
            <a:extLst>
              <a:ext uri="{FF2B5EF4-FFF2-40B4-BE49-F238E27FC236}">
                <a16:creationId xmlns:a16="http://schemas.microsoft.com/office/drawing/2014/main" id="{C71A6312-6622-43EC-8E86-B50722CB85E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4471562" y="396061"/>
            <a:ext cx="3622763" cy="6440467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C675E65-3BCA-44EC-A654-18CD9ECDE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44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1</a:t>
            </a:fld>
            <a:endParaRPr lang="zh-TW" altLang="en-US"/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345F2FBB-FD67-4C95-B407-2A13C4D56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>
            <a:normAutofit/>
          </a:bodyPr>
          <a:lstStyle/>
          <a:p>
            <a:r>
              <a:rPr lang="en-US" altLang="zh-TW" b="1" dirty="0">
                <a:latin typeface="Arial" panose="020B0604020202020204" pitchFamily="34" charset="0"/>
                <a:cs typeface="Arial" panose="020B0604020202020204" pitchFamily="34" charset="0"/>
              </a:rPr>
              <a:t>Interrupt</a:t>
            </a:r>
          </a:p>
        </p:txBody>
      </p:sp>
      <p:pic>
        <p:nvPicPr>
          <p:cNvPr id="1026" name="Picture 2" descr="File:Interrupt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737" y="2178168"/>
            <a:ext cx="8521899" cy="2481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1279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345F2FBB-FD67-4C95-B407-2A13C4D56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>
            <a:normAutofit/>
          </a:bodyPr>
          <a:lstStyle/>
          <a:p>
            <a:r>
              <a:rPr lang="en-US" altLang="zh-TW" b="1" dirty="0">
                <a:latin typeface="Arial" panose="020B0604020202020204" pitchFamily="34" charset="0"/>
                <a:cs typeface="Arial" panose="020B0604020202020204" pitchFamily="34" charset="0"/>
              </a:rPr>
              <a:t>Interrupt</a:t>
            </a:r>
          </a:p>
        </p:txBody>
      </p:sp>
      <p:pic>
        <p:nvPicPr>
          <p:cNvPr id="2050" name="Picture 2" descr="How can I visualize a frequency as square wave? - Mathematica Stack Exchan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610" y="1744980"/>
            <a:ext cx="10020300" cy="4143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7040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3</a:t>
            </a:fld>
            <a:endParaRPr lang="zh-TW" altLang="en-US"/>
          </a:p>
        </p:txBody>
      </p:sp>
      <p:sp>
        <p:nvSpPr>
          <p:cNvPr id="7" name="標題 1">
            <a:extLst>
              <a:ext uri="{FF2B5EF4-FFF2-40B4-BE49-F238E27FC236}">
                <a16:creationId xmlns:a16="http://schemas.microsoft.com/office/drawing/2014/main" id="{345F2FBB-FD67-4C95-B407-2A13C4D56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/>
          <a:lstStyle/>
          <a:p>
            <a:r>
              <a:rPr lang="en-US" altLang="zh-TW" b="1" dirty="0" err="1">
                <a:latin typeface="Arial" panose="020B0604020202020204" pitchFamily="34" charset="0"/>
                <a:cs typeface="Arial" panose="020B0604020202020204" pitchFamily="34" charset="0"/>
              </a:rPr>
              <a:t>MCU_init.h</a:t>
            </a:r>
            <a:endParaRPr lang="zh-TW" altLang="en-US" dirty="0"/>
          </a:p>
        </p:txBody>
      </p:sp>
      <p:sp>
        <p:nvSpPr>
          <p:cNvPr id="2" name="矩形 1"/>
          <p:cNvSpPr/>
          <p:nvPr/>
        </p:nvSpPr>
        <p:spPr>
          <a:xfrm>
            <a:off x="471880" y="2558642"/>
            <a:ext cx="1125705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//Define Clock source</a:t>
            </a:r>
          </a:p>
          <a:p>
            <a:r>
              <a:rPr lang="zh-TW" altLang="en-US" sz="160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#define MCU_CLOCK_SOURCE      </a:t>
            </a:r>
          </a:p>
          <a:p>
            <a:r>
              <a:rPr lang="zh-TW" altLang="en-US" sz="160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#define MCU_CLOCK_SOURCE_HXT  </a:t>
            </a:r>
            <a:r>
              <a:rPr lang="zh-TW" alt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 HXT, LXT, HIRC, LIRC</a:t>
            </a:r>
          </a:p>
          <a:p>
            <a:r>
              <a:rPr lang="zh-TW" altLang="en-US" sz="160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#define MCU_CLOCK_FREQUENCY   50000000</a:t>
            </a:r>
            <a:r>
              <a:rPr lang="zh-TW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zh-TW" altLang="en-US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//Hz</a:t>
            </a:r>
          </a:p>
          <a:p>
            <a:endParaRPr lang="en-US" altLang="zh-TW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TW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 Timer 0</a:t>
            </a:r>
          </a:p>
          <a:p>
            <a:r>
              <a:rPr lang="en-US" altLang="zh-TW" sz="160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#define MCU_INTERFACE_TMR0</a:t>
            </a:r>
          </a:p>
          <a:p>
            <a:r>
              <a:rPr lang="en-US" altLang="zh-TW" sz="160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#define TMR0_CLOCK_SOURCE_HXT </a:t>
            </a:r>
            <a:r>
              <a:rPr lang="en-US" altLang="zh-TW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 HXT, LXT, HCLK, EXT, LIRC, HIRC</a:t>
            </a:r>
          </a:p>
          <a:p>
            <a:r>
              <a:rPr lang="en-US" altLang="zh-TW" sz="160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#define TMR0_CLOCK_DIVIDER    1</a:t>
            </a:r>
          </a:p>
          <a:p>
            <a:r>
              <a:rPr lang="en-US" altLang="zh-TW" sz="160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#define TMR0_OPERATING_MODE   TIMER_PERIODIC_MODE </a:t>
            </a:r>
            <a:r>
              <a:rPr lang="en-US" altLang="zh-TW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 ONESHOT, PERIODIC, TOGGLE, CONTINUOUS</a:t>
            </a:r>
          </a:p>
          <a:p>
            <a:r>
              <a:rPr lang="en-US" altLang="zh-TW" sz="160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#define TMR0_OPERATING_FREQ   1  </a:t>
            </a:r>
            <a:r>
              <a:rPr lang="en-US" altLang="zh-TW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//Hz</a:t>
            </a:r>
          </a:p>
          <a:p>
            <a:endParaRPr lang="en-US" altLang="zh-TW" sz="1600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TW" sz="16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// PB15</a:t>
            </a:r>
          </a:p>
          <a:p>
            <a:r>
              <a:rPr lang="en-US" altLang="zh-TW" sz="160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#define MCU_INTERFACE_INT1_PB15</a:t>
            </a:r>
          </a:p>
          <a:p>
            <a:endParaRPr lang="zh-TW" altLang="en-US" sz="1600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內容版面配置區 2"/>
          <p:cNvSpPr txBox="1">
            <a:spLocks/>
          </p:cNvSpPr>
          <p:nvPr/>
        </p:nvSpPr>
        <p:spPr>
          <a:xfrm>
            <a:off x="471881" y="2040845"/>
            <a:ext cx="4671619" cy="4425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使用</a:t>
            </a:r>
            <a:r>
              <a:rPr lang="en-US" altLang="zh-TW" dirty="0"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Timer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所需要增加的內容</a:t>
            </a:r>
          </a:p>
        </p:txBody>
      </p:sp>
    </p:spTree>
    <p:extLst>
      <p:ext uri="{BB962C8B-B14F-4D97-AF65-F5344CB8AC3E}">
        <p14:creationId xmlns:p14="http://schemas.microsoft.com/office/powerpoint/2010/main" val="2860508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5F2FBB-FD67-4C95-B407-2A13C4D5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err="1">
                <a:latin typeface="Arial" panose="020B0604020202020204" pitchFamily="34" charset="0"/>
                <a:cs typeface="Arial" panose="020B0604020202020204" pitchFamily="34" charset="0"/>
              </a:rPr>
              <a:t>Library&amp;User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B63E3F2-F0D3-469E-9D62-6FA0BD4F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3228758-D9BB-409B-A592-FCC55C1D6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8720" y="1839695"/>
            <a:ext cx="3012184" cy="446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94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5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175" y="560495"/>
            <a:ext cx="6825653" cy="584589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947560" y="826450"/>
            <a:ext cx="284885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40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TMR_LED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FE8A8AD-CBFD-4B55-9DFE-4F02090E2776}"/>
              </a:ext>
            </a:extLst>
          </p:cNvPr>
          <p:cNvSpPr txBox="1"/>
          <p:nvPr/>
        </p:nvSpPr>
        <p:spPr>
          <a:xfrm>
            <a:off x="3553990" y="3841835"/>
            <a:ext cx="657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設定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4B53E98-D81E-4DB2-9158-29CE3BB3174E}"/>
              </a:ext>
            </a:extLst>
          </p:cNvPr>
          <p:cNvSpPr txBox="1"/>
          <p:nvPr/>
        </p:nvSpPr>
        <p:spPr>
          <a:xfrm>
            <a:off x="3553990" y="2565311"/>
            <a:ext cx="804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功能</a:t>
            </a:r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F5A4D157-D6A9-403F-A898-66A8F25BA874}"/>
              </a:ext>
            </a:extLst>
          </p:cNvPr>
          <p:cNvCxnSpPr/>
          <p:nvPr/>
        </p:nvCxnSpPr>
        <p:spPr>
          <a:xfrm>
            <a:off x="3028426" y="3429000"/>
            <a:ext cx="8007321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A6D815A8-C85B-49E6-BB7D-29087755EC54}"/>
              </a:ext>
            </a:extLst>
          </p:cNvPr>
          <p:cNvCxnSpPr/>
          <p:nvPr/>
        </p:nvCxnSpPr>
        <p:spPr>
          <a:xfrm>
            <a:off x="3028425" y="2071382"/>
            <a:ext cx="8007321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3D88083C-4E1E-44AD-B4D7-2E4D47215DEB}"/>
              </a:ext>
            </a:extLst>
          </p:cNvPr>
          <p:cNvCxnSpPr/>
          <p:nvPr/>
        </p:nvCxnSpPr>
        <p:spPr>
          <a:xfrm>
            <a:off x="3028424" y="4705525"/>
            <a:ext cx="8007321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940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947560" y="826450"/>
            <a:ext cx="347883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400" b="1" dirty="0" err="1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GPIO_ExtInt</a:t>
            </a:r>
            <a:endParaRPr lang="zh-TW" altLang="en-US" sz="4400" b="1" dirty="0">
              <a:solidFill>
                <a:schemeClr val="accent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0427" y="223802"/>
            <a:ext cx="7135221" cy="618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642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947560" y="826450"/>
            <a:ext cx="27542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400" b="1" dirty="0" smtClean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RGB-LED</a:t>
            </a:r>
            <a:endParaRPr lang="zh-TW" altLang="en-US" sz="4400" b="1" dirty="0">
              <a:solidFill>
                <a:schemeClr val="accent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699" y="4699187"/>
            <a:ext cx="7664242" cy="1820485"/>
          </a:xfrm>
          <a:prstGeom prst="rect">
            <a:avLst/>
          </a:prstGeom>
        </p:spPr>
      </p:pic>
      <p:pic>
        <p:nvPicPr>
          <p:cNvPr id="6" name="圖片 5" descr="一張含有 電子用品, 電路 的圖片&#10;&#10;自動產生的描述">
            <a:extLst>
              <a:ext uri="{FF2B5EF4-FFF2-40B4-BE49-F238E27FC236}">
                <a16:creationId xmlns:a16="http://schemas.microsoft.com/office/drawing/2014/main" id="{04F28404-A335-4371-AC2E-8F242C04830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6" t="11193" r="15214"/>
          <a:stretch/>
        </p:blipFill>
        <p:spPr>
          <a:xfrm flipH="1" flipV="1">
            <a:off x="4026699" y="441310"/>
            <a:ext cx="2662639" cy="425787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6223" y="359773"/>
            <a:ext cx="2163307" cy="433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143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818853" y="2777196"/>
            <a:ext cx="4554294" cy="1356360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生成 </a:t>
            </a:r>
            <a:r>
              <a:rPr lang="en-US" altLang="zh-TW" dirty="0">
                <a:latin typeface="Arial" panose="020B0604020202020204" pitchFamily="34" charset="0"/>
                <a:ea typeface="標楷體" panose="03000509000000000000" pitchFamily="65" charset="-120"/>
                <a:cs typeface="Arial" panose="020B0604020202020204" pitchFamily="34" charset="0"/>
              </a:rPr>
              <a:t>BMP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講解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865408"/>
      </p:ext>
    </p:extLst>
  </p:cSld>
  <p:clrMapOvr>
    <a:masterClrMapping/>
  </p:clrMapOvr>
</p:sld>
</file>

<file path=ppt/theme/theme1.xml><?xml version="1.0" encoding="utf-8"?>
<a:theme xmlns:a="http://schemas.openxmlformats.org/drawingml/2006/main" name="基礎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基礎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基礎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基礎</Template>
  <TotalTime>1182</TotalTime>
  <Words>263</Words>
  <Application>Microsoft Office PowerPoint</Application>
  <PresentationFormat>寬螢幕</PresentationFormat>
  <Paragraphs>71</Paragraphs>
  <Slides>15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4" baseType="lpstr">
      <vt:lpstr>宋体</vt:lpstr>
      <vt:lpstr>微軟正黑體</vt:lpstr>
      <vt:lpstr>新細明體</vt:lpstr>
      <vt:lpstr>標楷體</vt:lpstr>
      <vt:lpstr>Arial</vt:lpstr>
      <vt:lpstr>Arial Black</vt:lpstr>
      <vt:lpstr>Calibri</vt:lpstr>
      <vt:lpstr>Corbel</vt:lpstr>
      <vt:lpstr>基礎</vt:lpstr>
      <vt:lpstr>Lab 6</vt:lpstr>
      <vt:lpstr>Interrupt</vt:lpstr>
      <vt:lpstr>Interrupt</vt:lpstr>
      <vt:lpstr>MCU_init.h</vt:lpstr>
      <vt:lpstr>Library&amp;User</vt:lpstr>
      <vt:lpstr>PowerPoint 簡報</vt:lpstr>
      <vt:lpstr>PowerPoint 簡報</vt:lpstr>
      <vt:lpstr>PowerPoint 簡報</vt:lpstr>
      <vt:lpstr>生成 BMP 講解</vt:lpstr>
      <vt:lpstr>檔案位置</vt:lpstr>
      <vt:lpstr>圖片Size調整</vt:lpstr>
      <vt:lpstr>問題</vt:lpstr>
      <vt:lpstr>實驗</vt:lpstr>
      <vt:lpstr>Lab6 小綠人</vt:lpstr>
      <vt:lpstr>Lab6 影片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3</dc:title>
  <dc:creator>chiu kai</dc:creator>
  <cp:lastModifiedBy>chiu kai</cp:lastModifiedBy>
  <cp:revision>76</cp:revision>
  <dcterms:created xsi:type="dcterms:W3CDTF">2020-09-21T08:00:06Z</dcterms:created>
  <dcterms:modified xsi:type="dcterms:W3CDTF">2020-11-03T08:09:52Z</dcterms:modified>
</cp:coreProperties>
</file>

<file path=docProps/thumbnail.jpeg>
</file>